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67" r:id="rId4"/>
    <p:sldId id="261" r:id="rId5"/>
    <p:sldId id="268" r:id="rId6"/>
    <p:sldId id="271" r:id="rId7"/>
    <p:sldId id="269" r:id="rId8"/>
    <p:sldId id="272" r:id="rId9"/>
    <p:sldId id="273" r:id="rId10"/>
    <p:sldId id="285" r:id="rId11"/>
    <p:sldId id="274" r:id="rId12"/>
    <p:sldId id="276" r:id="rId13"/>
    <p:sldId id="266" r:id="rId14"/>
    <p:sldId id="275" r:id="rId15"/>
    <p:sldId id="278" r:id="rId16"/>
    <p:sldId id="277" r:id="rId17"/>
    <p:sldId id="279" r:id="rId18"/>
    <p:sldId id="284" r:id="rId19"/>
    <p:sldId id="282" r:id="rId20"/>
    <p:sldId id="283" r:id="rId21"/>
    <p:sldId id="270" r:id="rId22"/>
    <p:sldId id="280" r:id="rId23"/>
    <p:sldId id="287" r:id="rId24"/>
    <p:sldId id="288" r:id="rId25"/>
    <p:sldId id="281" r:id="rId26"/>
    <p:sldId id="286" r:id="rId27"/>
    <p:sldId id="290" r:id="rId28"/>
    <p:sldId id="289" r:id="rId29"/>
    <p:sldId id="291" r:id="rId30"/>
  </p:sldIdLst>
  <p:sldSz cx="9144000" cy="5143500" type="screen16x9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57" autoAdjust="0"/>
    <p:restoredTop sz="87524" autoAdjust="0"/>
  </p:normalViewPr>
  <p:slideViewPr>
    <p:cSldViewPr>
      <p:cViewPr>
        <p:scale>
          <a:sx n="108" d="100"/>
          <a:sy n="108" d="100"/>
        </p:scale>
        <p:origin x="-416" y="-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6/24/18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515100" cy="51435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047E157E-8DCB-4F70-A0AF-5EB586A91DD4}" type="datetime1">
              <a:rPr lang="en-US" smtClean="0">
                <a:solidFill>
                  <a:srgbClr val="FFFFFF"/>
                </a:solidFill>
              </a:rPr>
              <a:pPr algn="ctr"/>
              <a:t>6/24/18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>
              <a:defRPr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4606EA6-EFEA-4C30-9264-4F9291A5780D}" type="datetime1">
              <a:rPr lang="en-US" smtClean="0"/>
              <a:pPr/>
              <a:t>6/24/18</a:t>
            </a:fld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CF9F07-3BC7-4570-B054-79111B0A380C}" type="datetime1">
              <a:rPr lang="en-US" smtClean="0"/>
              <a:pPr/>
              <a:t>6/24/18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lang="en-US" sz="2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3886200" cy="3268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49"/>
            <a:ext cx="3886200" cy="3268625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 lang="en-US" smtClean="0"/>
              <a:pPr/>
              <a:t>6/24/18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 lang="en-US" smtClean="0"/>
              <a:pPr/>
              <a:t>6/24/18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FADB5D-B7A0-47E3-AD2D-B1A6F8614213}" type="datetime1">
              <a:rPr lang="en-US" smtClean="0"/>
              <a:pPr/>
              <a:t>6/24/18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968126-03FC-49C0-B9B8-2B561CCC3D90}" type="datetime1">
              <a:rPr lang="en-US" smtClean="0"/>
              <a:pPr/>
              <a:t>6/24/18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>
              <a:buNone/>
              <a:defRPr sz="42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9A8198-4617-485E-9585-4840B69DBBA6}" type="datetime1">
              <a:rPr lang="en-US" smtClean="0"/>
              <a:pPr/>
              <a:t>6/24/18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>
              <a:buNone/>
              <a:defRPr sz="3200"/>
            </a:lvl1pPr>
            <a:extLst/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>
            <a:extLst/>
          </a:lstStyle>
          <a:p>
            <a:fld id="{E4606EA6-EFEA-4C30-9264-4F9291A5780D}" type="datetime1">
              <a:rPr lang="en-US" smtClean="0"/>
              <a:pPr/>
              <a:t>6/24/18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  <a:extLst/>
          </a:lstStyle>
          <a:p>
            <a:pPr algn="ctr"/>
            <a:fld id="{8F82E0A0-C266-4798-8C8F-B9F91E9DA37E}" type="slidenum">
              <a:rPr lang="en-US" sz="28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>
            <a:extLst/>
          </a:lstStyle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  <a:extLst/>
          </a:lstStyle>
          <a:p>
            <a:fld id="{E4606EA6-EFEA-4C30-9264-4F9291A5780D}" type="datetime1">
              <a:rPr lang="en-US" smtClean="0"/>
              <a:pPr/>
              <a:t>6/24/18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12946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8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7" Type="http://schemas.openxmlformats.org/officeDocument/2006/relationships/image" Target="../media/image20.jpg"/><Relationship Id="rId8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1.wdp"/><Relationship Id="rId5" Type="http://schemas.openxmlformats.org/officeDocument/2006/relationships/image" Target="../media/image7.pn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.png"/><Relationship Id="rId5" Type="http://schemas.openxmlformats.org/officeDocument/2006/relationships/image" Target="../media/image30.png"/><Relationship Id="rId6" Type="http://schemas.microsoft.com/office/2007/relationships/hdphoto" Target="../media/hdphoto2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5.jpeg"/><Relationship Id="rId5" Type="http://schemas.openxmlformats.org/officeDocument/2006/relationships/image" Target="../media/image36.jpg"/><Relationship Id="rId6" Type="http://schemas.openxmlformats.org/officeDocument/2006/relationships/image" Target="../media/image2.png"/><Relationship Id="rId7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39.png"/><Relationship Id="rId8" Type="http://schemas.microsoft.com/office/2007/relationships/hdphoto" Target="../media/hdphoto3.wdp"/><Relationship Id="rId9" Type="http://schemas.microsoft.com/office/2007/relationships/hdphoto" Target="../media/hdphoto4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jpeg"/><Relationship Id="rId5" Type="http://schemas.openxmlformats.org/officeDocument/2006/relationships/image" Target="../media/image10.jpg"/><Relationship Id="rId6" Type="http://schemas.openxmlformats.org/officeDocument/2006/relationships/image" Target="../media/image11.png"/><Relationship Id="rId7" Type="http://schemas.openxmlformats.org/officeDocument/2006/relationships/image" Target="../media/image12.jpg"/><Relationship Id="rId8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b="1" dirty="0" smtClean="0">
                <a:solidFill>
                  <a:schemeClr val="bg1"/>
                </a:solidFill>
                <a:latin typeface="Avenir Heavy"/>
                <a:cs typeface="Avenir Heavy"/>
              </a:rPr>
              <a:t>Style guide</a:t>
            </a:r>
            <a:endParaRPr lang="en-US" b="1" dirty="0">
              <a:solidFill>
                <a:schemeClr val="bg1"/>
              </a:solidFill>
              <a:latin typeface="Avenir Heavy"/>
              <a:cs typeface="Avenir Heavy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81800" cy="530352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>
            <a:extLst/>
          </a:lstStyle>
          <a:p>
            <a:r>
              <a:rPr lang="en-US" dirty="0" smtClean="0">
                <a:latin typeface="Avenir Medium"/>
                <a:cs typeface="Avenir Medium"/>
              </a:rPr>
              <a:t>A Guide for Northern California Public Media</a:t>
            </a:r>
            <a:endParaRPr lang="en-US" dirty="0">
              <a:latin typeface="Avenir Medium"/>
              <a:cs typeface="Avenir Medium"/>
            </a:endParaRPr>
          </a:p>
        </p:txBody>
      </p:sp>
      <p:pic>
        <p:nvPicPr>
          <p:cNvPr id="3" name="Picture 2" descr="NCPM_logo_black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3350"/>
            <a:ext cx="6858000" cy="3357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Printing Examples - Organizational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etterhead-2018_v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04950"/>
            <a:ext cx="2458316" cy="318135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13" name="Picture 12" descr="NCPB_business_cards_FRON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504950"/>
            <a:ext cx="2285256" cy="1256469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14" name="Picture 13" descr="NCPB_business_cards_BAC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504950"/>
            <a:ext cx="2286000" cy="1253613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495800" y="3028950"/>
            <a:ext cx="35958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Medium"/>
                <a:cs typeface="Avenir Medium"/>
              </a:rPr>
              <a:t>Business card FRONT and BACK</a:t>
            </a:r>
          </a:p>
          <a:p>
            <a:endParaRPr lang="en-US" dirty="0" smtClean="0">
              <a:latin typeface="Avenir Medium"/>
              <a:cs typeface="Avenir Medium"/>
            </a:endParaRPr>
          </a:p>
          <a:p>
            <a:endParaRPr lang="en-US" dirty="0" smtClean="0">
              <a:latin typeface="Avenir Medium"/>
              <a:cs typeface="Avenir Medium"/>
            </a:endParaRPr>
          </a:p>
          <a:p>
            <a:endParaRPr lang="en-US" dirty="0">
              <a:latin typeface="Avenir Medium"/>
              <a:cs typeface="Avenir Medium"/>
            </a:endParaRPr>
          </a:p>
          <a:p>
            <a:r>
              <a:rPr lang="en-US" dirty="0" smtClean="0">
                <a:latin typeface="Avenir Medium"/>
                <a:cs typeface="Avenir Medium"/>
              </a:rPr>
              <a:t>Letterhead</a:t>
            </a:r>
            <a:endParaRPr lang="en-US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57004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Printing Examples - Banners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95400" y="1504950"/>
            <a:ext cx="6781800" cy="2057400"/>
          </a:xfrm>
          <a:prstGeom prst="rect">
            <a:avLst/>
          </a:prstGeom>
          <a:noFill/>
          <a:ln w="32258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NCPM_logo_black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428750"/>
            <a:ext cx="2957208" cy="1447800"/>
          </a:xfrm>
          <a:prstGeom prst="rect">
            <a:avLst/>
          </a:prstGeom>
        </p:spPr>
      </p:pic>
      <p:pic>
        <p:nvPicPr>
          <p:cNvPr id="7" name="Picture 6" descr="SecondaryLogo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647950"/>
            <a:ext cx="2819400" cy="360546"/>
          </a:xfrm>
          <a:prstGeom prst="rect">
            <a:avLst/>
          </a:prstGeom>
        </p:spPr>
      </p:pic>
      <p:pic>
        <p:nvPicPr>
          <p:cNvPr id="8" name="Picture 7" descr="tv54-1-diversit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36" y="1581150"/>
            <a:ext cx="1551940" cy="990600"/>
          </a:xfrm>
          <a:prstGeom prst="rect">
            <a:avLst/>
          </a:prstGeom>
        </p:spPr>
      </p:pic>
      <p:pic>
        <p:nvPicPr>
          <p:cNvPr id="9" name="Picture 8" descr="25187195_m-e1429801055675-712x47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2571750"/>
            <a:ext cx="1493520" cy="9631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07592" y="1517904"/>
            <a:ext cx="445008" cy="21564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venir Medium"/>
                <a:cs typeface="Avenir Medium"/>
              </a:rPr>
              <a:t>TV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571750"/>
            <a:ext cx="6858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venir Medium"/>
                <a:cs typeface="Avenir Medium"/>
              </a:rPr>
              <a:t>Radio</a:t>
            </a:r>
            <a:endParaRPr lang="en-US" sz="1400" dirty="0">
              <a:latin typeface="Avenir Medium"/>
              <a:cs typeface="Avenir Medium"/>
            </a:endParaRPr>
          </a:p>
        </p:txBody>
      </p:sp>
      <p:pic>
        <p:nvPicPr>
          <p:cNvPr id="12" name="Picture 11" descr="mobile-app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08" y="1517904"/>
            <a:ext cx="1600200" cy="1028700"/>
          </a:xfrm>
          <a:prstGeom prst="rect">
            <a:avLst/>
          </a:prstGeom>
        </p:spPr>
      </p:pic>
      <p:pic>
        <p:nvPicPr>
          <p:cNvPr id="14" name="Picture 13" descr="u_1016446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2514600"/>
            <a:ext cx="1828800" cy="10283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64808" y="1517904"/>
            <a:ext cx="11430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venir Medium"/>
                <a:cs typeface="Avenir Medium"/>
              </a:rPr>
              <a:t>Mobile App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64808" y="2514600"/>
            <a:ext cx="9144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venir Medium"/>
                <a:cs typeface="Avenir Medium"/>
              </a:rPr>
              <a:t>Website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3105150"/>
            <a:ext cx="251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Medium"/>
                <a:cs typeface="Avenir Medium"/>
              </a:rPr>
              <a:t>n</a:t>
            </a:r>
            <a:r>
              <a:rPr lang="en-US" dirty="0" smtClean="0">
                <a:latin typeface="Avenir Medium"/>
                <a:cs typeface="Avenir Medium"/>
              </a:rPr>
              <a:t>orcalpublicmedia.org</a:t>
            </a:r>
            <a:endParaRPr lang="en-US" dirty="0">
              <a:latin typeface="Avenir Medium"/>
              <a:cs typeface="Avenir Medium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6756" y="4248150"/>
            <a:ext cx="6755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venir Medium"/>
                <a:cs typeface="Avenir Medium"/>
              </a:rPr>
              <a:t>Banners should express who we are and reflect all media </a:t>
            </a:r>
            <a:endParaRPr lang="en-US" sz="2000" dirty="0">
              <a:latin typeface="Avenir Medium"/>
              <a:cs typeface="Avenir Mediu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8800" y="3714750"/>
            <a:ext cx="3505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venir Medium"/>
                <a:cs typeface="Avenir Medium"/>
              </a:rPr>
              <a:t>HORIZONTAL</a:t>
            </a:r>
            <a:endParaRPr lang="en-US" dirty="0">
              <a:solidFill>
                <a:srgbClr val="FFFFFF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38857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Printing Examples - Banners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3400" y="1428750"/>
            <a:ext cx="2438400" cy="3581400"/>
          </a:xfrm>
          <a:prstGeom prst="rect">
            <a:avLst/>
          </a:prstGeom>
          <a:noFill/>
          <a:ln w="32258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NCPM_logo_black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28750"/>
            <a:ext cx="2178996" cy="1066800"/>
          </a:xfrm>
          <a:prstGeom prst="rect">
            <a:avLst/>
          </a:prstGeom>
        </p:spPr>
      </p:pic>
      <p:pic>
        <p:nvPicPr>
          <p:cNvPr id="7" name="Picture 6" descr="SecondaryLogo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629150"/>
            <a:ext cx="2223531" cy="2843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2000" y="32004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n</a:t>
            </a:r>
            <a:r>
              <a:rPr lang="en-US" sz="1400" dirty="0" smtClean="0">
                <a:latin typeface="Avenir Medium"/>
                <a:cs typeface="Avenir Medium"/>
              </a:rPr>
              <a:t>orcalpublicmedia.org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14800" y="1809750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venir Medium"/>
                <a:cs typeface="Avenir Medium"/>
              </a:rPr>
              <a:t>Banners should express who we are and reflect all media</a:t>
            </a:r>
          </a:p>
          <a:p>
            <a:pPr algn="ctr"/>
            <a:endParaRPr lang="en-US" sz="2000" dirty="0" smtClean="0">
              <a:latin typeface="Avenir Medium"/>
              <a:cs typeface="Avenir Mediu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8800" y="3714750"/>
            <a:ext cx="3505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venir Medium"/>
                <a:cs typeface="Avenir Medium"/>
              </a:rPr>
              <a:t>VERTICAL</a:t>
            </a:r>
            <a:endParaRPr lang="en-US" dirty="0">
              <a:solidFill>
                <a:srgbClr val="FFFFFF"/>
              </a:solidFill>
              <a:latin typeface="Avenir Medium"/>
              <a:cs typeface="Avenir Medium"/>
            </a:endParaRPr>
          </a:p>
        </p:txBody>
      </p:sp>
      <p:pic>
        <p:nvPicPr>
          <p:cNvPr id="20" name="Picture 19" descr="tv54-1-diversit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419350"/>
            <a:ext cx="1193800" cy="762000"/>
          </a:xfrm>
          <a:prstGeom prst="rect">
            <a:avLst/>
          </a:prstGeom>
        </p:spPr>
      </p:pic>
      <p:pic>
        <p:nvPicPr>
          <p:cNvPr id="22" name="Picture 21" descr="25187195_m-e1429801055675-712x47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419350"/>
            <a:ext cx="1181582" cy="762000"/>
          </a:xfrm>
          <a:prstGeom prst="rect">
            <a:avLst/>
          </a:prstGeom>
        </p:spPr>
      </p:pic>
      <p:pic>
        <p:nvPicPr>
          <p:cNvPr id="24" name="Picture 23" descr="u_1016446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638550"/>
            <a:ext cx="1329178" cy="747418"/>
          </a:xfrm>
          <a:prstGeom prst="rect">
            <a:avLst/>
          </a:prstGeom>
        </p:spPr>
      </p:pic>
      <p:pic>
        <p:nvPicPr>
          <p:cNvPr id="23" name="Picture 22" descr="mobile-app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3638550"/>
            <a:ext cx="1143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8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Pictures can also be presented more dramatically in widescreen.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1524000" y="3486150"/>
            <a:ext cx="7620000" cy="533400"/>
          </a:xfrm>
          <a:solidFill>
            <a:schemeClr val="bg1"/>
          </a:solidFill>
        </p:spPr>
        <p:txBody>
          <a:bodyPr>
            <a:normAutofit/>
          </a:bodyPr>
          <a:lstStyle>
            <a:extLst/>
          </a:lstStyle>
          <a:p>
            <a:r>
              <a:rPr lang="en-US" dirty="0" smtClean="0">
                <a:latin typeface="Avenir Heavy"/>
                <a:cs typeface="Avenir Heavy"/>
              </a:rPr>
              <a:t>TV Broadcast Considerations</a:t>
            </a: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5" name="Picture 4" descr="NCPM_logo_black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61950"/>
            <a:ext cx="5867400" cy="287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99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Television Bug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jsu-campus-gener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04950"/>
            <a:ext cx="5511800" cy="3102501"/>
          </a:xfrm>
          <a:prstGeom prst="rect">
            <a:avLst/>
          </a:prstGeom>
        </p:spPr>
      </p:pic>
      <p:pic>
        <p:nvPicPr>
          <p:cNvPr id="5" name="Picture 4" descr="BUGKRCBKPJK20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04950"/>
            <a:ext cx="5520267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42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Television Legal ID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https---cdn.evbuc.com-images-46018750-80271336401-1-orig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28750"/>
            <a:ext cx="5549900" cy="3126494"/>
          </a:xfrm>
          <a:prstGeom prst="rect">
            <a:avLst/>
          </a:prstGeom>
        </p:spPr>
      </p:pic>
      <p:pic>
        <p:nvPicPr>
          <p:cNvPr id="5" name="Picture 4" descr="LEGALID20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28750"/>
            <a:ext cx="5486400" cy="308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7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Television Station ID Style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Other3.jpe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3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04950"/>
            <a:ext cx="2667000" cy="1500188"/>
          </a:xfrm>
          <a:prstGeom prst="rect">
            <a:avLst/>
          </a:prstGeom>
        </p:spPr>
      </p:pic>
      <p:pic>
        <p:nvPicPr>
          <p:cNvPr id="7" name="Picture 6" descr="NCPM_logo_whitetex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57350"/>
            <a:ext cx="2178995" cy="1066800"/>
          </a:xfrm>
          <a:prstGeom prst="rect">
            <a:avLst/>
          </a:prstGeom>
          <a:effectLst>
            <a:outerShdw blurRad="95250" dist="38100" dir="2700000" sx="102000" sy="102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9" name="Picture 8" descr="Other11.jpe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57550"/>
            <a:ext cx="2667000" cy="1528627"/>
          </a:xfrm>
          <a:prstGeom prst="rect">
            <a:avLst/>
          </a:prstGeom>
        </p:spPr>
      </p:pic>
      <p:pic>
        <p:nvPicPr>
          <p:cNvPr id="10" name="Picture 9" descr="NCPM_logo_whitetex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333750"/>
            <a:ext cx="2178995" cy="1066800"/>
          </a:xfrm>
          <a:prstGeom prst="rect">
            <a:avLst/>
          </a:prstGeom>
          <a:effectLst>
            <a:outerShdw blurRad="95250" dist="38100" dir="2700000" sx="102000" sy="102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11" name="Picture 10" descr="SustainingMembership_SubPage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04950"/>
            <a:ext cx="2667000" cy="1500577"/>
          </a:xfrm>
          <a:prstGeom prst="rect">
            <a:avLst/>
          </a:prstGeom>
        </p:spPr>
      </p:pic>
      <p:pic>
        <p:nvPicPr>
          <p:cNvPr id="12" name="Picture 11" descr="Sponsorship_SubPage.jpe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57550"/>
            <a:ext cx="2700821" cy="1518954"/>
          </a:xfrm>
          <a:prstGeom prst="rect">
            <a:avLst/>
          </a:prstGeom>
        </p:spPr>
      </p:pic>
      <p:pic>
        <p:nvPicPr>
          <p:cNvPr id="13" name="Picture 12" descr="NCPM_logo_whitetex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657350"/>
            <a:ext cx="2178995" cy="1066800"/>
          </a:xfrm>
          <a:prstGeom prst="rect">
            <a:avLst/>
          </a:prstGeom>
          <a:effectLst>
            <a:outerShdw blurRad="95250" dist="38100" dir="2700000" sx="102000" sy="102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14" name="Picture 13" descr="NCPM_logo_whitetex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333750"/>
            <a:ext cx="2178995" cy="1066800"/>
          </a:xfrm>
          <a:prstGeom prst="rect">
            <a:avLst/>
          </a:prstGeom>
          <a:effectLst>
            <a:outerShdw blurRad="95250" dist="38100" dir="2700000" sx="102000" sy="102000" algn="tl" rotWithShape="0">
              <a:srgbClr val="000000">
                <a:alpha val="5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858000" y="1733550"/>
            <a:ext cx="173699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Medium"/>
                <a:cs typeface="Avenir Medium"/>
              </a:rPr>
              <a:t>Animated logo</a:t>
            </a:r>
          </a:p>
          <a:p>
            <a:r>
              <a:rPr lang="en-US" dirty="0">
                <a:latin typeface="Avenir Medium"/>
                <a:cs typeface="Avenir Medium"/>
              </a:rPr>
              <a:t>r</a:t>
            </a:r>
            <a:r>
              <a:rPr lang="en-US" dirty="0" smtClean="0">
                <a:latin typeface="Avenir Medium"/>
                <a:cs typeface="Avenir Medium"/>
              </a:rPr>
              <a:t>eveals</a:t>
            </a:r>
          </a:p>
          <a:p>
            <a:r>
              <a:rPr lang="en-US" dirty="0">
                <a:latin typeface="Avenir Medium"/>
                <a:cs typeface="Avenir Medium"/>
              </a:rPr>
              <a:t>o</a:t>
            </a:r>
            <a:r>
              <a:rPr lang="en-US" dirty="0" smtClean="0">
                <a:latin typeface="Avenir Medium"/>
                <a:cs typeface="Avenir Medium"/>
              </a:rPr>
              <a:t>ver area </a:t>
            </a:r>
          </a:p>
          <a:p>
            <a:r>
              <a:rPr lang="en-US" dirty="0">
                <a:latin typeface="Avenir Medium"/>
                <a:cs typeface="Avenir Medium"/>
              </a:rPr>
              <a:t>v</a:t>
            </a:r>
            <a:r>
              <a:rPr lang="en-US" dirty="0" smtClean="0">
                <a:latin typeface="Avenir Medium"/>
                <a:cs typeface="Avenir Medium"/>
              </a:rPr>
              <a:t>ideo shots -</a:t>
            </a:r>
          </a:p>
          <a:p>
            <a:r>
              <a:rPr lang="en-US" dirty="0" smtClean="0">
                <a:latin typeface="Avenir Medium"/>
                <a:cs typeface="Avenir Medium"/>
              </a:rPr>
              <a:t> North Bay</a:t>
            </a:r>
          </a:p>
          <a:p>
            <a:r>
              <a:rPr lang="en-US" dirty="0" smtClean="0">
                <a:latin typeface="Avenir Medium"/>
                <a:cs typeface="Avenir Medium"/>
              </a:rPr>
              <a:t> South Bay</a:t>
            </a:r>
          </a:p>
          <a:p>
            <a:r>
              <a:rPr lang="en-US" dirty="0" smtClean="0">
                <a:latin typeface="Avenir Medium"/>
                <a:cs typeface="Avenir Medium"/>
              </a:rPr>
              <a:t> East Bay</a:t>
            </a:r>
          </a:p>
          <a:p>
            <a:r>
              <a:rPr lang="en-US" dirty="0" smtClean="0">
                <a:latin typeface="Avenir Medium"/>
                <a:cs typeface="Avenir Medium"/>
              </a:rPr>
              <a:t> City</a:t>
            </a:r>
          </a:p>
          <a:p>
            <a:r>
              <a:rPr lang="en-US" dirty="0" smtClean="0">
                <a:latin typeface="Avenir Medium"/>
                <a:cs typeface="Avenir Medium"/>
              </a:rPr>
              <a:t> All Regions</a:t>
            </a:r>
            <a:endParaRPr lang="en-US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25423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Television Promotion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8-06-23 at 6.12.50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733550"/>
            <a:ext cx="4571999" cy="2571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NCPM_logo_blacktex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409950"/>
            <a:ext cx="1600200" cy="7834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2571750"/>
            <a:ext cx="266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Heavy"/>
                <a:cs typeface="Avenir Heavy"/>
              </a:rPr>
              <a:t>Nature:</a:t>
            </a:r>
          </a:p>
          <a:p>
            <a:r>
              <a:rPr lang="en-US" dirty="0" smtClean="0">
                <a:latin typeface="Avenir Heavy"/>
                <a:cs typeface="Avenir Heavy"/>
              </a:rPr>
              <a:t>Monkeys on the Loose</a:t>
            </a: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1962150"/>
            <a:ext cx="22098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venir Heavy"/>
                <a:cs typeface="Avenir Heavy"/>
              </a:rPr>
              <a:t>Tonight at 8:00pm    </a:t>
            </a:r>
            <a:endParaRPr lang="en-US" sz="1600" dirty="0">
              <a:solidFill>
                <a:srgbClr val="FFFFFF"/>
              </a:solidFill>
              <a:latin typeface="Avenir Heavy"/>
              <a:cs typeface="Avenir Heavy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885950"/>
            <a:ext cx="801930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Medium"/>
                <a:cs typeface="Avenir Medium"/>
              </a:rPr>
              <a:t>Promos will be tagged</a:t>
            </a:r>
          </a:p>
          <a:p>
            <a:r>
              <a:rPr lang="en-US" sz="2000" dirty="0">
                <a:latin typeface="Avenir Medium"/>
                <a:cs typeface="Avenir Medium"/>
              </a:rPr>
              <a:t>w</a:t>
            </a:r>
            <a:r>
              <a:rPr lang="en-US" sz="2000" dirty="0" smtClean="0">
                <a:latin typeface="Avenir Medium"/>
                <a:cs typeface="Avenir Medium"/>
              </a:rPr>
              <a:t>ith appropriate color</a:t>
            </a:r>
          </a:p>
          <a:p>
            <a:r>
              <a:rPr lang="en-US" sz="2000" dirty="0">
                <a:latin typeface="Avenir Medium"/>
                <a:cs typeface="Avenir Medium"/>
              </a:rPr>
              <a:t>s</a:t>
            </a:r>
            <a:r>
              <a:rPr lang="en-US" sz="2000" dirty="0" smtClean="0">
                <a:latin typeface="Avenir Medium"/>
                <a:cs typeface="Avenir Medium"/>
              </a:rPr>
              <a:t>cheme presentation</a:t>
            </a:r>
          </a:p>
          <a:p>
            <a:endParaRPr lang="en-US" sz="2000" dirty="0">
              <a:latin typeface="Avenir Medium"/>
              <a:cs typeface="Avenir Medium"/>
            </a:endParaRPr>
          </a:p>
          <a:p>
            <a:r>
              <a:rPr lang="en-US" sz="2000" dirty="0" smtClean="0">
                <a:latin typeface="Avenir Medium"/>
                <a:cs typeface="Avenir Medium"/>
              </a:rPr>
              <a:t>Moving red bars on left</a:t>
            </a:r>
          </a:p>
          <a:p>
            <a:r>
              <a:rPr lang="en-US" sz="2000" dirty="0" smtClean="0">
                <a:latin typeface="Avenir Medium"/>
                <a:cs typeface="Avenir Medium"/>
              </a:rPr>
              <a:t>Text up from beginning</a:t>
            </a:r>
          </a:p>
          <a:p>
            <a:r>
              <a:rPr lang="en-US" sz="2000" dirty="0" smtClean="0">
                <a:latin typeface="Avenir Medium"/>
                <a:cs typeface="Avenir Medium"/>
              </a:rPr>
              <a:t>Animated logo reveals</a:t>
            </a:r>
          </a:p>
          <a:p>
            <a:endParaRPr lang="en-US" sz="2000" dirty="0">
              <a:latin typeface="Avenir Medium"/>
              <a:cs typeface="Avenir Medium"/>
            </a:endParaRPr>
          </a:p>
          <a:p>
            <a:r>
              <a:rPr lang="en-US" sz="2000" dirty="0" smtClean="0">
                <a:latin typeface="Avenir Medium"/>
                <a:cs typeface="Avenir Medium"/>
              </a:rPr>
              <a:t>This treatment used when a show is on </a:t>
            </a:r>
            <a:r>
              <a:rPr lang="en-US" sz="2000" u="sng" dirty="0" smtClean="0">
                <a:latin typeface="Avenir Medium"/>
                <a:cs typeface="Avenir Medium"/>
              </a:rPr>
              <a:t>both</a:t>
            </a:r>
            <a:r>
              <a:rPr lang="en-US" sz="2000" dirty="0" smtClean="0">
                <a:latin typeface="Avenir Medium"/>
                <a:cs typeface="Avenir Medium"/>
              </a:rPr>
              <a:t> channels at same time.</a:t>
            </a:r>
          </a:p>
          <a:p>
            <a:endParaRPr lang="en-US" sz="20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71522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Television Promotion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8-06-23 at 6.12.50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657350"/>
            <a:ext cx="4571999" cy="2571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NCPM_logo_blacktex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409950"/>
            <a:ext cx="1600200" cy="7834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2571750"/>
            <a:ext cx="266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Heavy"/>
                <a:cs typeface="Avenir Heavy"/>
              </a:rPr>
              <a:t>Nature:</a:t>
            </a:r>
          </a:p>
          <a:p>
            <a:r>
              <a:rPr lang="en-US" dirty="0" smtClean="0">
                <a:latin typeface="Avenir Heavy"/>
                <a:cs typeface="Avenir Heavy"/>
              </a:rPr>
              <a:t>Monkeys on the Loose</a:t>
            </a: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1962150"/>
            <a:ext cx="1981200" cy="34747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venir Heavy"/>
                <a:cs typeface="Avenir Heavy"/>
              </a:rPr>
              <a:t>Tonight at 8:00pm    </a:t>
            </a:r>
            <a:endParaRPr lang="en-US" sz="1600" dirty="0">
              <a:solidFill>
                <a:srgbClr val="FFFFFF"/>
              </a:solidFill>
              <a:latin typeface="Avenir Heavy"/>
              <a:cs typeface="Avenir Heavy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885950"/>
            <a:ext cx="710316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Medium"/>
                <a:cs typeface="Avenir Medium"/>
              </a:rPr>
              <a:t>Promos will be tagged</a:t>
            </a:r>
          </a:p>
          <a:p>
            <a:r>
              <a:rPr lang="en-US" sz="2000" dirty="0">
                <a:latin typeface="Avenir Medium"/>
                <a:cs typeface="Avenir Medium"/>
              </a:rPr>
              <a:t>w</a:t>
            </a:r>
            <a:r>
              <a:rPr lang="en-US" sz="2000" dirty="0" smtClean="0">
                <a:latin typeface="Avenir Medium"/>
                <a:cs typeface="Avenir Medium"/>
              </a:rPr>
              <a:t>ith appropriate color</a:t>
            </a:r>
          </a:p>
          <a:p>
            <a:r>
              <a:rPr lang="en-US" sz="2000" dirty="0">
                <a:latin typeface="Avenir Medium"/>
                <a:cs typeface="Avenir Medium"/>
              </a:rPr>
              <a:t>s</a:t>
            </a:r>
            <a:r>
              <a:rPr lang="en-US" sz="2000" dirty="0" smtClean="0">
                <a:latin typeface="Avenir Medium"/>
                <a:cs typeface="Avenir Medium"/>
              </a:rPr>
              <a:t>cheme presentation</a:t>
            </a:r>
          </a:p>
          <a:p>
            <a:endParaRPr lang="en-US" sz="2000" dirty="0">
              <a:latin typeface="Avenir Medium"/>
              <a:cs typeface="Avenir Medium"/>
            </a:endParaRPr>
          </a:p>
          <a:p>
            <a:r>
              <a:rPr lang="en-US" sz="2000" dirty="0" smtClean="0">
                <a:latin typeface="Avenir Medium"/>
                <a:cs typeface="Avenir Medium"/>
              </a:rPr>
              <a:t>Moving red bars on left</a:t>
            </a:r>
          </a:p>
          <a:p>
            <a:r>
              <a:rPr lang="en-US" sz="2000" dirty="0" smtClean="0">
                <a:latin typeface="Avenir Medium"/>
                <a:cs typeface="Avenir Medium"/>
              </a:rPr>
              <a:t>Text up from beginning</a:t>
            </a:r>
          </a:p>
          <a:p>
            <a:r>
              <a:rPr lang="en-US" sz="2000" dirty="0" smtClean="0">
                <a:latin typeface="Avenir Medium"/>
                <a:cs typeface="Avenir Medium"/>
              </a:rPr>
              <a:t>Animated logo reveals</a:t>
            </a:r>
          </a:p>
          <a:p>
            <a:endParaRPr lang="en-US" sz="2000" dirty="0">
              <a:latin typeface="Avenir Medium"/>
              <a:cs typeface="Avenir Medium"/>
            </a:endParaRPr>
          </a:p>
          <a:p>
            <a:r>
              <a:rPr lang="en-US" sz="2000" dirty="0" smtClean="0">
                <a:latin typeface="Avenir Medium"/>
                <a:cs typeface="Avenir Medium"/>
              </a:rPr>
              <a:t>This treatment used when a show is on </a:t>
            </a:r>
            <a:r>
              <a:rPr lang="en-US" sz="2000" u="sng" dirty="0" smtClean="0">
                <a:latin typeface="Avenir Medium"/>
                <a:cs typeface="Avenir Medium"/>
              </a:rPr>
              <a:t>one</a:t>
            </a:r>
            <a:r>
              <a:rPr lang="en-US" sz="2000" dirty="0" smtClean="0">
                <a:latin typeface="Avenir Medium"/>
                <a:cs typeface="Avenir Medium"/>
              </a:rPr>
              <a:t> of the channels.</a:t>
            </a:r>
          </a:p>
          <a:p>
            <a:endParaRPr lang="en-US" sz="2000" dirty="0">
              <a:latin typeface="Avenir Medium"/>
              <a:cs typeface="Avenir Medium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35752" y="1971294"/>
            <a:ext cx="990600" cy="329184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kpjkphead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4000"/>
                    </a14:imgEffect>
                    <a14:imgEffect>
                      <a14:saturation sat="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92" y="1980438"/>
            <a:ext cx="942664" cy="29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2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Television Phone Graphics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ezzanine_910.jpg.crop.380x2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2150"/>
            <a:ext cx="3912668" cy="2203450"/>
          </a:xfrm>
          <a:prstGeom prst="rect">
            <a:avLst/>
          </a:prstGeom>
        </p:spPr>
      </p:pic>
      <p:pic>
        <p:nvPicPr>
          <p:cNvPr id="5" name="Picture 4" descr="hqdefaul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62150"/>
            <a:ext cx="3939822" cy="2216151"/>
          </a:xfrm>
          <a:prstGeom prst="rect">
            <a:avLst/>
          </a:prstGeom>
        </p:spPr>
      </p:pic>
      <p:pic>
        <p:nvPicPr>
          <p:cNvPr id="6" name="Picture 5" descr="PHONEAUCTIONTRAVEL20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62150"/>
            <a:ext cx="3886200" cy="2185988"/>
          </a:xfrm>
          <a:prstGeom prst="rect">
            <a:avLst/>
          </a:prstGeom>
        </p:spPr>
      </p:pic>
      <p:pic>
        <p:nvPicPr>
          <p:cNvPr id="7" name="Picture 6" descr="PLEDGEPHONE20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2150"/>
            <a:ext cx="3894666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2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Color Scheme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9600" y="1733550"/>
            <a:ext cx="1219200" cy="1143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" y="3333750"/>
            <a:ext cx="1219200" cy="1143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19600" y="1733550"/>
            <a:ext cx="1219200" cy="11430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419600" y="3333750"/>
            <a:ext cx="1219200" cy="11430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33600" y="1962150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BLACK</a:t>
            </a:r>
            <a:endParaRPr lang="en-US" sz="3600" dirty="0">
              <a:latin typeface="Avenir Heavy"/>
              <a:cs typeface="Avenir Heavy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0" y="3562350"/>
            <a:ext cx="1655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WHITE</a:t>
            </a:r>
            <a:endParaRPr lang="en-US" sz="3600" dirty="0">
              <a:latin typeface="Avenir Heavy"/>
              <a:cs typeface="Avenir Heavy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4600" y="1962150"/>
            <a:ext cx="1107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RED</a:t>
            </a:r>
            <a:endParaRPr lang="en-US" sz="3600" dirty="0">
              <a:latin typeface="Avenir Heavy"/>
              <a:cs typeface="Avenir Heavy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4600" y="3562350"/>
            <a:ext cx="1766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GREEN</a:t>
            </a:r>
            <a:endParaRPr lang="en-US" sz="3600" dirty="0">
              <a:latin typeface="Avenir Heavy"/>
              <a:cs typeface="Avenir Heavy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1800" y="2571750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Medium"/>
                <a:cs typeface="Avenir Medium"/>
              </a:rPr>
              <a:t>Accent Color</a:t>
            </a:r>
            <a:endParaRPr lang="en-US" sz="2400" b="1" dirty="0">
              <a:latin typeface="Avenir Medium"/>
              <a:cs typeface="Avenir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34200" y="4171950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Medium"/>
                <a:cs typeface="Avenir Medium"/>
              </a:rPr>
              <a:t>Sparingly</a:t>
            </a:r>
            <a:endParaRPr lang="en-US" sz="2400" b="1" dirty="0">
              <a:latin typeface="Avenir Medium"/>
              <a:cs typeface="Avenir Medium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Television Promos for Events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1809750"/>
            <a:ext cx="27286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Medium"/>
                <a:cs typeface="Avenir Medium"/>
              </a:rPr>
              <a:t>Promos and PSAs that </a:t>
            </a:r>
          </a:p>
          <a:p>
            <a:r>
              <a:rPr lang="en-US" dirty="0">
                <a:latin typeface="Avenir Medium"/>
                <a:cs typeface="Avenir Medium"/>
              </a:rPr>
              <a:t>p</a:t>
            </a:r>
            <a:r>
              <a:rPr lang="en-US" dirty="0" smtClean="0">
                <a:latin typeface="Avenir Medium"/>
                <a:cs typeface="Avenir Medium"/>
              </a:rPr>
              <a:t>romote NCPM events</a:t>
            </a:r>
          </a:p>
          <a:p>
            <a:r>
              <a:rPr lang="en-US" dirty="0">
                <a:latin typeface="Avenir Medium"/>
                <a:cs typeface="Avenir Medium"/>
              </a:rPr>
              <a:t>s</a:t>
            </a:r>
            <a:r>
              <a:rPr lang="en-US" dirty="0" smtClean="0">
                <a:latin typeface="Avenir Medium"/>
                <a:cs typeface="Avenir Medium"/>
              </a:rPr>
              <a:t>hould carry the Media</a:t>
            </a:r>
          </a:p>
          <a:p>
            <a:r>
              <a:rPr lang="en-US" dirty="0" smtClean="0">
                <a:latin typeface="Avenir Medium"/>
                <a:cs typeface="Avenir Medium"/>
              </a:rPr>
              <a:t>Outlet Logos as well as</a:t>
            </a:r>
          </a:p>
          <a:p>
            <a:r>
              <a:rPr lang="en-US" dirty="0">
                <a:latin typeface="Avenir Medium"/>
                <a:cs typeface="Avenir Medium"/>
              </a:rPr>
              <a:t>t</a:t>
            </a:r>
            <a:r>
              <a:rPr lang="en-US" dirty="0" smtClean="0">
                <a:latin typeface="Avenir Medium"/>
                <a:cs typeface="Avenir Medium"/>
              </a:rPr>
              <a:t>he Organizational Logo</a:t>
            </a:r>
          </a:p>
          <a:p>
            <a:r>
              <a:rPr lang="en-US" dirty="0">
                <a:latin typeface="Avenir Medium"/>
                <a:cs typeface="Avenir Medium"/>
              </a:rPr>
              <a:t>w</a:t>
            </a:r>
            <a:r>
              <a:rPr lang="en-US" dirty="0" smtClean="0">
                <a:latin typeface="Avenir Medium"/>
                <a:cs typeface="Avenir Medium"/>
              </a:rPr>
              <a:t>henever possible since</a:t>
            </a:r>
          </a:p>
          <a:p>
            <a:r>
              <a:rPr lang="en-US" dirty="0">
                <a:latin typeface="Avenir Medium"/>
                <a:cs typeface="Avenir Medium"/>
              </a:rPr>
              <a:t>e</a:t>
            </a:r>
            <a:r>
              <a:rPr lang="en-US" dirty="0" smtClean="0">
                <a:latin typeface="Avenir Medium"/>
                <a:cs typeface="Avenir Medium"/>
              </a:rPr>
              <a:t>vents are presented by</a:t>
            </a:r>
          </a:p>
          <a:p>
            <a:r>
              <a:rPr lang="en-US" dirty="0">
                <a:latin typeface="Avenir Medium"/>
                <a:cs typeface="Avenir Medium"/>
              </a:rPr>
              <a:t>t</a:t>
            </a:r>
            <a:r>
              <a:rPr lang="en-US" dirty="0" smtClean="0">
                <a:latin typeface="Avenir Medium"/>
                <a:cs typeface="Avenir Medium"/>
              </a:rPr>
              <a:t>he entire organization</a:t>
            </a:r>
          </a:p>
        </p:txBody>
      </p:sp>
      <p:pic>
        <p:nvPicPr>
          <p:cNvPr id="6" name="Picture 5" descr="redwhite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581150"/>
            <a:ext cx="5080000" cy="28702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7" name="Picture 6" descr="SecondaryLogo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790950"/>
            <a:ext cx="2147330" cy="274601"/>
          </a:xfrm>
          <a:prstGeom prst="rect">
            <a:avLst/>
          </a:prstGeom>
        </p:spPr>
      </p:pic>
      <p:pic>
        <p:nvPicPr>
          <p:cNvPr id="8" name="Picture 7" descr="fred-rogers-e2033b010b229e9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733550"/>
            <a:ext cx="2057400" cy="1159002"/>
          </a:xfrm>
          <a:prstGeom prst="rect">
            <a:avLst/>
          </a:prstGeom>
        </p:spPr>
      </p:pic>
      <p:pic>
        <p:nvPicPr>
          <p:cNvPr id="9" name="Picture 8" descr="NCPM_logo_blacktex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876550"/>
            <a:ext cx="2133600" cy="10445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62400" y="1733550"/>
            <a:ext cx="2172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venir Heavy"/>
                <a:cs typeface="Avenir Heavy"/>
              </a:rPr>
              <a:t>Won’t You Be My Neighbor</a:t>
            </a:r>
            <a:endParaRPr lang="en-US" sz="1200" dirty="0">
              <a:latin typeface="Avenir Heavy"/>
              <a:cs typeface="Avenir Heavy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8600" y="1962150"/>
            <a:ext cx="1933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Heavy"/>
                <a:cs typeface="Avenir Heavy"/>
              </a:rPr>
              <a:t>Screening Event</a:t>
            </a: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2400" y="2266950"/>
            <a:ext cx="2150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venir Heavy"/>
                <a:cs typeface="Avenir Heavy"/>
              </a:rPr>
              <a:t>Rialto Cinemas, Sebastopol</a:t>
            </a:r>
            <a:endParaRPr lang="en-US" sz="1200" dirty="0">
              <a:latin typeface="Avenir Heavy"/>
              <a:cs typeface="Avenir Heavy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6200" y="2571750"/>
            <a:ext cx="2391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Heavy"/>
                <a:cs typeface="Avenir Heavy"/>
              </a:rPr>
              <a:t>Sunday, July 1 at Noon</a:t>
            </a:r>
            <a:endParaRPr lang="en-US" sz="1600" dirty="0">
              <a:latin typeface="Avenir Heavy"/>
              <a:cs typeface="Avenir Heavy"/>
            </a:endParaRPr>
          </a:p>
        </p:txBody>
      </p:sp>
      <p:pic>
        <p:nvPicPr>
          <p:cNvPr id="15" name="Picture 14" descr="sonom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028950"/>
            <a:ext cx="1905000" cy="73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18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Pictures can also be presented more dramatically in widescreen.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1524000" y="3486150"/>
            <a:ext cx="7620000" cy="533400"/>
          </a:xfrm>
          <a:solidFill>
            <a:schemeClr val="bg1"/>
          </a:solidFill>
        </p:spPr>
        <p:txBody>
          <a:bodyPr>
            <a:normAutofit/>
          </a:bodyPr>
          <a:lstStyle>
            <a:extLst/>
          </a:lstStyle>
          <a:p>
            <a:r>
              <a:rPr lang="en-US" dirty="0" smtClean="0">
                <a:latin typeface="Avenir Heavy"/>
                <a:cs typeface="Avenir Heavy"/>
              </a:rPr>
              <a:t>Radio Broadcast Considerations</a:t>
            </a: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5" name="Picture 4" descr="NCPM_logo_black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61950"/>
            <a:ext cx="5867400" cy="287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80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Radio Style Guide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581150"/>
            <a:ext cx="43434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         </a:t>
            </a:r>
            <a:r>
              <a:rPr lang="en-US" sz="2400" dirty="0" smtClean="0">
                <a:solidFill>
                  <a:schemeClr val="bg1"/>
                </a:solidFill>
              </a:rPr>
              <a:t>Top of the hour Station ID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2647950"/>
            <a:ext cx="76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Medium"/>
                <a:cs typeface="Avenir Medium"/>
              </a:rPr>
              <a:t>You’re listening to 91.1 </a:t>
            </a:r>
            <a:r>
              <a:rPr lang="en-US" sz="2800" dirty="0">
                <a:latin typeface="Avenir Medium"/>
                <a:cs typeface="Avenir Medium"/>
              </a:rPr>
              <a:t>KRCB FM – </a:t>
            </a:r>
            <a:r>
              <a:rPr lang="en-US" sz="2800" dirty="0" smtClean="0">
                <a:latin typeface="Avenir Medium"/>
                <a:cs typeface="Avenir Medium"/>
              </a:rPr>
              <a:t>Windsor,</a:t>
            </a:r>
            <a:endParaRPr lang="en-US" sz="2800" dirty="0">
              <a:latin typeface="Avenir Medium"/>
              <a:cs typeface="Avenir Medium"/>
            </a:endParaRPr>
          </a:p>
          <a:p>
            <a:r>
              <a:rPr lang="pt-BR" sz="2800" dirty="0">
                <a:latin typeface="Avenir Medium"/>
                <a:cs typeface="Avenir Medium"/>
              </a:rPr>
              <a:t>90.9 K215CQ – Santa </a:t>
            </a:r>
            <a:r>
              <a:rPr lang="pt-BR" sz="2800" dirty="0" smtClean="0">
                <a:latin typeface="Avenir Medium"/>
                <a:cs typeface="Avenir Medium"/>
              </a:rPr>
              <a:t>Rosa. A </a:t>
            </a:r>
            <a:r>
              <a:rPr lang="pt-BR" sz="2800" dirty="0" err="1" smtClean="0">
                <a:latin typeface="Avenir Medium"/>
                <a:cs typeface="Avenir Medium"/>
              </a:rPr>
              <a:t>service</a:t>
            </a:r>
            <a:r>
              <a:rPr lang="pt-BR" sz="2800" dirty="0" smtClean="0">
                <a:latin typeface="Avenir Medium"/>
                <a:cs typeface="Avenir Medium"/>
              </a:rPr>
              <a:t> </a:t>
            </a:r>
            <a:r>
              <a:rPr lang="pt-BR" sz="2800" dirty="0" err="1" smtClean="0">
                <a:latin typeface="Avenir Medium"/>
                <a:cs typeface="Avenir Medium"/>
              </a:rPr>
              <a:t>of</a:t>
            </a:r>
            <a:endParaRPr lang="pt-BR" sz="2800" dirty="0">
              <a:latin typeface="Avenir Medium"/>
              <a:cs typeface="Avenir Medium"/>
            </a:endParaRPr>
          </a:p>
          <a:p>
            <a:r>
              <a:rPr lang="pt-BR" sz="2800" dirty="0" err="1" smtClean="0">
                <a:latin typeface="Avenir Medium"/>
                <a:cs typeface="Avenir Medium"/>
              </a:rPr>
              <a:t>Northern</a:t>
            </a:r>
            <a:r>
              <a:rPr lang="pt-BR" sz="2800" dirty="0" smtClean="0">
                <a:latin typeface="Avenir Medium"/>
                <a:cs typeface="Avenir Medium"/>
              </a:rPr>
              <a:t> </a:t>
            </a:r>
            <a:r>
              <a:rPr lang="pt-BR" sz="2800" dirty="0" err="1" smtClean="0">
                <a:latin typeface="Avenir Medium"/>
                <a:cs typeface="Avenir Medium"/>
              </a:rPr>
              <a:t>California</a:t>
            </a:r>
            <a:r>
              <a:rPr lang="pt-BR" sz="2800" dirty="0" smtClean="0">
                <a:latin typeface="Avenir Medium"/>
                <a:cs typeface="Avenir Medium"/>
              </a:rPr>
              <a:t> </a:t>
            </a:r>
            <a:r>
              <a:rPr lang="pt-BR" sz="2800" dirty="0" err="1" smtClean="0">
                <a:latin typeface="Avenir Medium"/>
                <a:cs typeface="Avenir Medium"/>
              </a:rPr>
              <a:t>Public</a:t>
            </a:r>
            <a:r>
              <a:rPr lang="pt-BR" sz="2800" dirty="0" smtClean="0">
                <a:latin typeface="Avenir Medium"/>
                <a:cs typeface="Avenir Medium"/>
              </a:rPr>
              <a:t> Media.</a:t>
            </a:r>
            <a:endParaRPr lang="en-US" sz="28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8961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Radio Style Guide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00600" y="1657350"/>
            <a:ext cx="43434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sz="2400" dirty="0" smtClean="0">
                <a:solidFill>
                  <a:schemeClr val="bg1"/>
                </a:solidFill>
              </a:rPr>
              <a:t>Station Event Promotion &amp; PSAs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724150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Medium"/>
                <a:cs typeface="Avenir Medium"/>
              </a:rPr>
              <a:t>End these types of announcements with:</a:t>
            </a:r>
          </a:p>
          <a:p>
            <a:r>
              <a:rPr lang="en-US" sz="2800" dirty="0" smtClean="0">
                <a:latin typeface="Avenir Medium"/>
                <a:cs typeface="Avenir Medium"/>
              </a:rPr>
              <a:t>“Presented by Northern California Public Media.”</a:t>
            </a:r>
            <a:endParaRPr lang="en-US" sz="28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53811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Radio Style Guide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581150"/>
            <a:ext cx="43434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         </a:t>
            </a:r>
            <a:r>
              <a:rPr lang="en-US" sz="2400" dirty="0" smtClean="0">
                <a:solidFill>
                  <a:schemeClr val="bg1"/>
                </a:solidFill>
              </a:rPr>
              <a:t>Pledge Drive Language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2419350"/>
            <a:ext cx="7620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Medium"/>
                <a:cs typeface="Avenir Medium"/>
              </a:rPr>
              <a:t>When and where you would have once said -</a:t>
            </a:r>
          </a:p>
          <a:p>
            <a:r>
              <a:rPr lang="en-US" sz="2800" dirty="0" smtClean="0">
                <a:latin typeface="Avenir Medium"/>
                <a:cs typeface="Avenir Medium"/>
              </a:rPr>
              <a:t>“KRCB North Bay Public Media” or “KRCB” to refer to the entire organization, say instead</a:t>
            </a:r>
          </a:p>
          <a:p>
            <a:r>
              <a:rPr lang="en-US" sz="2800" dirty="0" smtClean="0">
                <a:latin typeface="Avenir Medium"/>
                <a:cs typeface="Avenir Medium"/>
              </a:rPr>
              <a:t>“Northern California Public Media.”</a:t>
            </a:r>
            <a:endParaRPr lang="en-US" sz="28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95228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Pictures can also be presented more dramatically in widescreen.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1524000" y="3486150"/>
            <a:ext cx="7620000" cy="533400"/>
          </a:xfrm>
          <a:solidFill>
            <a:schemeClr val="bg1"/>
          </a:solidFill>
        </p:spPr>
        <p:txBody>
          <a:bodyPr>
            <a:normAutofit/>
          </a:bodyPr>
          <a:lstStyle>
            <a:extLst/>
          </a:lstStyle>
          <a:p>
            <a:r>
              <a:rPr lang="en-US" dirty="0" smtClean="0">
                <a:latin typeface="Avenir Heavy"/>
                <a:cs typeface="Avenir Heavy"/>
              </a:rPr>
              <a:t>DOs </a:t>
            </a:r>
            <a:r>
              <a:rPr lang="en-US" smtClean="0">
                <a:latin typeface="Avenir Heavy"/>
                <a:cs typeface="Avenir Heavy"/>
              </a:rPr>
              <a:t>and </a:t>
            </a:r>
            <a:r>
              <a:rPr lang="en-US" smtClean="0">
                <a:latin typeface="Avenir Heavy"/>
                <a:cs typeface="Avenir Heavy"/>
              </a:rPr>
              <a:t>DON’Ts </a:t>
            </a: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5" name="Picture 4" descr="NCPM_logo_black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61950"/>
            <a:ext cx="5867400" cy="287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13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Logo Transparency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Other15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62150"/>
            <a:ext cx="3733800" cy="2489200"/>
          </a:xfrm>
          <a:prstGeom prst="rect">
            <a:avLst/>
          </a:prstGeom>
        </p:spPr>
      </p:pic>
      <p:pic>
        <p:nvPicPr>
          <p:cNvPr id="5" name="Picture 4" descr="Other15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962150"/>
            <a:ext cx="3733800" cy="2489200"/>
          </a:xfrm>
          <a:prstGeom prst="rect">
            <a:avLst/>
          </a:prstGeom>
        </p:spPr>
      </p:pic>
      <p:pic>
        <p:nvPicPr>
          <p:cNvPr id="6" name="Picture 5" descr="NCPM_logo_whitetex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105150"/>
            <a:ext cx="2209800" cy="10818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15000" y="3105150"/>
            <a:ext cx="2209800" cy="990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CPM_logo_whitetex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105150"/>
            <a:ext cx="2209800" cy="10818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600" y="4552950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Heavy"/>
                <a:cs typeface="Avenir Heavy"/>
              </a:rPr>
              <a:t>Do use transparency</a:t>
            </a: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4552950"/>
            <a:ext cx="2244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Heavy"/>
                <a:cs typeface="Avenir Heavy"/>
              </a:rPr>
              <a:t>Don’t box the logo</a:t>
            </a:r>
            <a:endParaRPr lang="en-US" dirty="0"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3121008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Logo Rotation 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8-06-23 at 6.12.50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09750"/>
            <a:ext cx="2616200" cy="14716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NCPM_logo_blacktex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2150"/>
            <a:ext cx="1828800" cy="895350"/>
          </a:xfrm>
          <a:prstGeom prst="rect">
            <a:avLst/>
          </a:prstGeom>
        </p:spPr>
      </p:pic>
      <p:pic>
        <p:nvPicPr>
          <p:cNvPr id="8" name="Picture 7" descr="Screen Shot 2018-06-23 at 6.12.50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809750"/>
            <a:ext cx="2616200" cy="14716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Screen Shot 2018-06-23 at 6.12.50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09750"/>
            <a:ext cx="2616200" cy="14716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SecondaryLogo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00350"/>
            <a:ext cx="1828800" cy="228600"/>
          </a:xfrm>
          <a:prstGeom prst="rect">
            <a:avLst/>
          </a:prstGeom>
        </p:spPr>
      </p:pic>
      <p:pic>
        <p:nvPicPr>
          <p:cNvPr id="11" name="Picture 10" descr="NCPM_logo_blacktex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60386" y="2206964"/>
            <a:ext cx="1556429" cy="762001"/>
          </a:xfrm>
          <a:prstGeom prst="rect">
            <a:avLst/>
          </a:prstGeom>
        </p:spPr>
      </p:pic>
      <p:pic>
        <p:nvPicPr>
          <p:cNvPr id="13" name="Picture 12" descr="SecondaryLogo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19350"/>
            <a:ext cx="1295400" cy="161925"/>
          </a:xfrm>
          <a:prstGeom prst="rect">
            <a:avLst/>
          </a:prstGeom>
        </p:spPr>
      </p:pic>
      <p:pic>
        <p:nvPicPr>
          <p:cNvPr id="14" name="Picture 13" descr="SecondaryLogo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15263" y="2452688"/>
            <a:ext cx="1295400" cy="161925"/>
          </a:xfrm>
          <a:prstGeom prst="rect">
            <a:avLst/>
          </a:prstGeom>
        </p:spPr>
      </p:pic>
      <p:pic>
        <p:nvPicPr>
          <p:cNvPr id="15" name="Picture 14" descr="NCPM_logo_blacktex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038350"/>
            <a:ext cx="1828800" cy="895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3790950"/>
            <a:ext cx="225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Medium"/>
                <a:cs typeface="Avenir Medium"/>
              </a:rPr>
              <a:t>Do keep logos level</a:t>
            </a:r>
            <a:endParaRPr lang="en-US" dirty="0">
              <a:latin typeface="Avenir Medium"/>
              <a:cs typeface="Avenir Medium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6600" y="3790950"/>
            <a:ext cx="539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Medium"/>
                <a:cs typeface="Avenir Medium"/>
              </a:rPr>
              <a:t>Don’t turn logos on their side in any configuration </a:t>
            </a:r>
            <a:endParaRPr lang="en-US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19974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Widescreen Advantages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1504950"/>
            <a:ext cx="1905000" cy="12192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2724150"/>
            <a:ext cx="1905000" cy="12192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NCPM_logo_black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76550"/>
            <a:ext cx="1901757" cy="931069"/>
          </a:xfrm>
          <a:prstGeom prst="rect">
            <a:avLst/>
          </a:prstGeom>
        </p:spPr>
      </p:pic>
      <p:pic>
        <p:nvPicPr>
          <p:cNvPr id="8" name="Picture 7" descr="NCPM_logo_all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1828800" cy="895350"/>
          </a:xfrm>
          <a:prstGeom prst="rect">
            <a:avLst/>
          </a:prstGeom>
        </p:spPr>
      </p:pic>
      <p:pic>
        <p:nvPicPr>
          <p:cNvPr id="9" name="Picture 8" descr="NCPM_logo_allbl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81150"/>
            <a:ext cx="1828800" cy="895350"/>
          </a:xfrm>
          <a:prstGeom prst="rect">
            <a:avLst/>
          </a:prstGeom>
        </p:spPr>
      </p:pic>
      <p:pic>
        <p:nvPicPr>
          <p:cNvPr id="10" name="Picture 9" descr="NCPM_logo_whitetex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876550"/>
            <a:ext cx="1825558" cy="893763"/>
          </a:xfrm>
          <a:prstGeom prst="rect">
            <a:avLst/>
          </a:prstGeom>
        </p:spPr>
      </p:pic>
      <p:pic>
        <p:nvPicPr>
          <p:cNvPr id="11" name="Picture 10" descr="NCPM_logo_allwhite.png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saturation sat="400000"/>
                    </a14:imgEffect>
                    <a14:imgEffect>
                      <a14:brightnessContrast bright="7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352550"/>
            <a:ext cx="2762655" cy="1352550"/>
          </a:xfrm>
          <a:prstGeom prst="rect">
            <a:avLst/>
          </a:prstGeom>
          <a:noFill/>
        </p:spPr>
      </p:pic>
      <p:pic>
        <p:nvPicPr>
          <p:cNvPr id="12" name="Picture 11" descr="NCPM_logo_allwhite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9000"/>
                    </a14:imgEffect>
                    <a14:imgEffect>
                      <a14:saturation sat="400000"/>
                    </a14:imgEffect>
                    <a14:imgEffect>
                      <a14:brightnessContrast bright="7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571750"/>
            <a:ext cx="2762655" cy="1352550"/>
          </a:xfrm>
          <a:prstGeom prst="rect">
            <a:avLst/>
          </a:prstGeom>
          <a:solidFill>
            <a:srgbClr val="0000FF"/>
          </a:solidFill>
        </p:spPr>
      </p:pic>
      <p:sp>
        <p:nvSpPr>
          <p:cNvPr id="13" name="TextBox 12"/>
          <p:cNvSpPr txBox="1"/>
          <p:nvPr/>
        </p:nvSpPr>
        <p:spPr>
          <a:xfrm>
            <a:off x="457200" y="4324350"/>
            <a:ext cx="3636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Medium"/>
                <a:cs typeface="Avenir Medium"/>
              </a:rPr>
              <a:t>Do use logo in approved formats</a:t>
            </a:r>
            <a:endParaRPr lang="en-US" dirty="0">
              <a:latin typeface="Avenir Medium"/>
              <a:cs typeface="Avenir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8200" y="4248150"/>
            <a:ext cx="4289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Medium"/>
                <a:cs typeface="Avenir Medium"/>
              </a:rPr>
              <a:t>Don’t use logo in unapproved colors</a:t>
            </a:r>
          </a:p>
          <a:p>
            <a:r>
              <a:rPr lang="en-US" dirty="0" smtClean="0">
                <a:latin typeface="Avenir Medium"/>
                <a:cs typeface="Avenir Medium"/>
              </a:rPr>
              <a:t>or in situations outside of color scheme</a:t>
            </a:r>
            <a:endParaRPr lang="en-US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30156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b="1" dirty="0" smtClean="0">
                <a:solidFill>
                  <a:schemeClr val="bg1"/>
                </a:solidFill>
                <a:latin typeface="Avenir Heavy"/>
                <a:cs typeface="Avenir Heavy"/>
              </a:rPr>
              <a:t>Style guide</a:t>
            </a:r>
            <a:endParaRPr lang="en-US" b="1" dirty="0">
              <a:solidFill>
                <a:schemeClr val="bg1"/>
              </a:solidFill>
              <a:latin typeface="Avenir Heavy"/>
              <a:cs typeface="Avenir Heavy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81800" cy="530352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>
            <a:extLst/>
          </a:lstStyle>
          <a:p>
            <a:r>
              <a:rPr lang="en-US" dirty="0" smtClean="0">
                <a:latin typeface="Avenir Medium"/>
                <a:cs typeface="Avenir Medium"/>
              </a:rPr>
              <a:t>A Guide for Northern California Public Media</a:t>
            </a:r>
            <a:endParaRPr lang="en-US" dirty="0">
              <a:latin typeface="Avenir Medium"/>
              <a:cs typeface="Avenir Medium"/>
            </a:endParaRPr>
          </a:p>
        </p:txBody>
      </p:sp>
      <p:pic>
        <p:nvPicPr>
          <p:cNvPr id="3" name="Picture 2" descr="NCPM_logo_black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3350"/>
            <a:ext cx="6858000" cy="335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2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Font Choices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1581150"/>
            <a:ext cx="3236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Avenir Medium"/>
                <a:cs typeface="Avenir Medium"/>
              </a:rPr>
              <a:t>Avenir</a:t>
            </a:r>
            <a:r>
              <a:rPr lang="en-US" sz="2800" b="1" dirty="0" smtClean="0">
                <a:latin typeface="Avenir Medium"/>
                <a:cs typeface="Avenir Medium"/>
              </a:rPr>
              <a:t> Font Family</a:t>
            </a:r>
            <a:endParaRPr lang="en-US" sz="2800" b="1" dirty="0">
              <a:latin typeface="Avenir Medium"/>
              <a:cs typeface="Avenir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2343150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venir Black"/>
                <a:cs typeface="Avenir Black"/>
              </a:rPr>
              <a:t>Avenir</a:t>
            </a:r>
            <a:r>
              <a:rPr lang="en-US" sz="2400" b="1" dirty="0" smtClean="0">
                <a:latin typeface="Avenir Black"/>
                <a:cs typeface="Avenir Black"/>
              </a:rPr>
              <a:t> Black</a:t>
            </a:r>
            <a:endParaRPr lang="en-US" sz="2400" b="1" dirty="0">
              <a:latin typeface="Avenir Black"/>
              <a:cs typeface="Avenir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2952750"/>
            <a:ext cx="2108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venir Heavy"/>
                <a:cs typeface="Avenir Heavy"/>
              </a:rPr>
              <a:t>Avenir</a:t>
            </a:r>
            <a:r>
              <a:rPr lang="en-US" sz="2400" b="1" dirty="0" smtClean="0">
                <a:latin typeface="Avenir Heavy"/>
                <a:cs typeface="Avenir Heavy"/>
              </a:rPr>
              <a:t> Heavy</a:t>
            </a:r>
          </a:p>
          <a:p>
            <a:endParaRPr lang="en-US" sz="2400" b="1" dirty="0">
              <a:latin typeface="Avenir Heavy"/>
              <a:cs typeface="Avenir Heavy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3562350"/>
            <a:ext cx="2310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venir Medium"/>
                <a:cs typeface="Avenir Medium"/>
              </a:rPr>
              <a:t>Avenir</a:t>
            </a:r>
            <a:r>
              <a:rPr lang="en-US" sz="2400" b="1" dirty="0" smtClean="0">
                <a:latin typeface="Avenir Medium"/>
                <a:cs typeface="Avenir Medium"/>
              </a:rPr>
              <a:t> Medium</a:t>
            </a:r>
            <a:endParaRPr lang="en-US" sz="2400" b="1" dirty="0">
              <a:latin typeface="Avenir Medium"/>
              <a:cs typeface="Avenir Medium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1600" y="2114550"/>
            <a:ext cx="3429000" cy="1752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  <a:t>If </a:t>
            </a:r>
            <a:r>
              <a:rPr lang="en-US" sz="2400" dirty="0" err="1" smtClean="0">
                <a:solidFill>
                  <a:schemeClr val="bg1"/>
                </a:solidFill>
                <a:latin typeface="Helvetica"/>
                <a:cs typeface="Helvetica"/>
              </a:rPr>
              <a:t>Avenir</a:t>
            </a:r>
            <a: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  <a:t> is not available then Helvetica can be used as a substitute</a:t>
            </a:r>
            <a:endParaRPr lang="en-US" sz="2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418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Pictures can also be presented more dramatically in widescreen.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1524000" y="3486150"/>
            <a:ext cx="7620000" cy="533400"/>
          </a:xfrm>
          <a:solidFill>
            <a:schemeClr val="bg1"/>
          </a:solidFill>
        </p:spPr>
        <p:txBody>
          <a:bodyPr>
            <a:normAutofit/>
          </a:bodyPr>
          <a:lstStyle>
            <a:extLst/>
          </a:lstStyle>
          <a:p>
            <a:r>
              <a:rPr lang="en-US" dirty="0" smtClean="0">
                <a:latin typeface="Avenir Heavy"/>
                <a:cs typeface="Avenir Heavy"/>
              </a:rPr>
              <a:t>Printed Materials</a:t>
            </a: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6" name="Picture 5" descr="NCPM_logo_black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61950"/>
            <a:ext cx="5867400" cy="2872582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Black and White Printing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0" y="1504950"/>
            <a:ext cx="4572000" cy="228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6" name="Picture 5" descr="NCPM_logo_allbl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81150"/>
            <a:ext cx="4310974" cy="2110581"/>
          </a:xfrm>
          <a:prstGeom prst="rect">
            <a:avLst/>
          </a:prstGeom>
        </p:spPr>
      </p:pic>
      <p:pic>
        <p:nvPicPr>
          <p:cNvPr id="7" name="Picture 6" descr="NCPM_logo_all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81150"/>
            <a:ext cx="4191000" cy="2051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4248150"/>
            <a:ext cx="6153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 Medium"/>
                <a:cs typeface="Avenir Medium"/>
              </a:rPr>
              <a:t>Organizational logo used alone when small</a:t>
            </a:r>
            <a:endParaRPr lang="en-US" sz="24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1628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Black and White Printing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NCPM_logo_allbl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76350"/>
            <a:ext cx="5257800" cy="25741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4248150"/>
            <a:ext cx="7071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venir Medium"/>
                <a:cs typeface="Avenir Medium"/>
              </a:rPr>
              <a:t>Used with Media Outlet logos when space and size permits</a:t>
            </a:r>
          </a:p>
          <a:p>
            <a:pPr algn="ctr"/>
            <a:r>
              <a:rPr lang="en-US" sz="2000" dirty="0" smtClean="0">
                <a:latin typeface="Avenir Medium"/>
                <a:cs typeface="Avenir Medium"/>
              </a:rPr>
              <a:t>Organizational Logo should always be larger</a:t>
            </a:r>
            <a:endParaRPr lang="en-US" sz="2000" dirty="0">
              <a:latin typeface="Avenir Medium"/>
              <a:cs typeface="Avenir Medium"/>
            </a:endParaRPr>
          </a:p>
        </p:txBody>
      </p:sp>
      <p:pic>
        <p:nvPicPr>
          <p:cNvPr id="3" name="Picture 2" descr="SecondaryLogo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409950"/>
            <a:ext cx="5062728" cy="64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3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Color Printing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CPM_logo_black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81150"/>
            <a:ext cx="3962400" cy="1939926"/>
          </a:xfrm>
          <a:prstGeom prst="rect">
            <a:avLst/>
          </a:prstGeom>
        </p:spPr>
      </p:pic>
      <p:pic>
        <p:nvPicPr>
          <p:cNvPr id="3" name="Picture 2" descr="1274995_3130240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04950"/>
            <a:ext cx="4419600" cy="3048000"/>
          </a:xfrm>
          <a:prstGeom prst="rect">
            <a:avLst/>
          </a:prstGeom>
        </p:spPr>
      </p:pic>
      <p:pic>
        <p:nvPicPr>
          <p:cNvPr id="6" name="Picture 5" descr="NCPM_logo_whitetex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495550"/>
            <a:ext cx="4191000" cy="20518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638550"/>
            <a:ext cx="3676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Heavy"/>
                <a:cs typeface="Avenir Heavy"/>
              </a:rPr>
              <a:t>There are TWO versions of the </a:t>
            </a:r>
          </a:p>
          <a:p>
            <a:r>
              <a:rPr lang="en-US" dirty="0" smtClean="0">
                <a:latin typeface="Avenir Heavy"/>
                <a:cs typeface="Avenir Heavy"/>
              </a:rPr>
              <a:t>color logo for use over light and</a:t>
            </a:r>
          </a:p>
          <a:p>
            <a:r>
              <a:rPr lang="en-US" dirty="0">
                <a:latin typeface="Avenir Heavy"/>
                <a:cs typeface="Avenir Heavy"/>
              </a:rPr>
              <a:t>d</a:t>
            </a:r>
            <a:r>
              <a:rPr lang="en-US" dirty="0" smtClean="0">
                <a:latin typeface="Avenir Heavy"/>
                <a:cs typeface="Avenir Heavy"/>
              </a:rPr>
              <a:t>ark backgrounds.</a:t>
            </a:r>
            <a:endParaRPr lang="en-US" dirty="0"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84786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Printing Examples - Advertising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05200" y="1504950"/>
            <a:ext cx="5334000" cy="340995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NCPM_logo_black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428750"/>
            <a:ext cx="2801565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3490" y="2571750"/>
            <a:ext cx="26789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venir Medium"/>
                <a:cs typeface="Avenir Medium"/>
              </a:rPr>
              <a:t>Is proud to sponsor the</a:t>
            </a:r>
          </a:p>
          <a:p>
            <a:pPr algn="ctr"/>
            <a:r>
              <a:rPr lang="en-US" sz="1600" dirty="0" smtClean="0">
                <a:latin typeface="Avenir Medium"/>
                <a:cs typeface="Avenir Medium"/>
              </a:rPr>
              <a:t>2019 Farm Trails Weekend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3257550"/>
            <a:ext cx="2488006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Visit our us at booth #42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 as we broadcast live on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KRCB FM Radio 91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SecondaryLogo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324350"/>
            <a:ext cx="2971800" cy="380035"/>
          </a:xfrm>
          <a:prstGeom prst="rect">
            <a:avLst/>
          </a:prstGeom>
        </p:spPr>
      </p:pic>
      <p:pic>
        <p:nvPicPr>
          <p:cNvPr id="10" name="Picture 9" descr="1082445_1170907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04950"/>
            <a:ext cx="2192122" cy="34015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400" y="1962150"/>
            <a:ext cx="28635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Printed Ads often </a:t>
            </a:r>
          </a:p>
          <a:p>
            <a:r>
              <a:rPr lang="en-US" sz="2400" dirty="0"/>
              <a:t>o</a:t>
            </a:r>
            <a:r>
              <a:rPr lang="en-US" sz="2400" dirty="0" smtClean="0"/>
              <a:t>ffer the space and </a:t>
            </a:r>
          </a:p>
          <a:p>
            <a:r>
              <a:rPr lang="en-US" sz="2400" dirty="0" smtClean="0"/>
              <a:t>size to present our </a:t>
            </a:r>
          </a:p>
          <a:p>
            <a:r>
              <a:rPr lang="en-US" sz="2400" dirty="0" smtClean="0"/>
              <a:t>Organizational</a:t>
            </a:r>
            <a:r>
              <a:rPr lang="en-US" sz="2400" dirty="0"/>
              <a:t> </a:t>
            </a:r>
            <a:r>
              <a:rPr lang="en-US" sz="2400" dirty="0" smtClean="0"/>
              <a:t>Logo </a:t>
            </a:r>
          </a:p>
          <a:p>
            <a:r>
              <a:rPr lang="en-US" sz="2400" dirty="0" smtClean="0"/>
              <a:t>and our Media Outlet</a:t>
            </a:r>
          </a:p>
          <a:p>
            <a:r>
              <a:rPr lang="en-US" sz="2400" dirty="0" smtClean="0"/>
              <a:t>Logos together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320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schemeClr val="tx1"/>
                </a:solidFill>
                <a:latin typeface="Avenir Heavy"/>
                <a:cs typeface="Avenir Heavy"/>
              </a:rPr>
              <a:t>Printing Examples - Sponsors</a:t>
            </a:r>
            <a:endParaRPr lang="en-US" dirty="0">
              <a:solidFill>
                <a:schemeClr val="tx1"/>
              </a:solidFill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618" y="1123950"/>
            <a:ext cx="8549381" cy="17373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CPM_logo_black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85950"/>
            <a:ext cx="2209800" cy="10818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1504950"/>
            <a:ext cx="421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Thank you to our generous sponsors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 descr="preview-sec-blue-bo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038350"/>
            <a:ext cx="1886890" cy="838200"/>
          </a:xfrm>
          <a:prstGeom prst="rect">
            <a:avLst/>
          </a:prstGeom>
        </p:spPr>
      </p:pic>
      <p:pic>
        <p:nvPicPr>
          <p:cNvPr id="7" name="Picture 6" descr="ExploreIconLogo-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38350"/>
            <a:ext cx="1219200" cy="774095"/>
          </a:xfrm>
          <a:prstGeom prst="rect">
            <a:avLst/>
          </a:prstGeom>
        </p:spPr>
      </p:pic>
      <p:pic>
        <p:nvPicPr>
          <p:cNvPr id="8" name="Picture 7" descr="6JsjjL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962150"/>
            <a:ext cx="2362200" cy="1156390"/>
          </a:xfrm>
          <a:prstGeom prst="rect">
            <a:avLst/>
          </a:prstGeom>
        </p:spPr>
      </p:pic>
      <p:pic>
        <p:nvPicPr>
          <p:cNvPr id="9" name="Picture 8" descr="Sonoma+County+Department+of+Health+Services_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876550"/>
            <a:ext cx="3048000" cy="795528"/>
          </a:xfrm>
          <a:prstGeom prst="rect">
            <a:avLst/>
          </a:prstGeom>
        </p:spPr>
      </p:pic>
      <p:pic>
        <p:nvPicPr>
          <p:cNvPr id="10" name="Picture 9" descr="EB_Color_Double_Line_RGB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28950"/>
            <a:ext cx="2331436" cy="6138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95600" y="4171950"/>
            <a:ext cx="62484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venir Medium"/>
                <a:cs typeface="Avenir Medium"/>
              </a:rPr>
              <a:t>Sponsor “thank you” pages rarely offer the space or size for presentation of the Media Outlet Logos</a:t>
            </a:r>
            <a:endParaRPr lang="en-US" dirty="0">
              <a:solidFill>
                <a:srgbClr val="FFFFFF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5634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 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 Presentation.potx</Template>
  <TotalTime>0</TotalTime>
  <Words>631</Words>
  <Application>Microsoft Macintosh PowerPoint</Application>
  <PresentationFormat>On-screen Show (16:9)</PresentationFormat>
  <Paragraphs>172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Widescreen Presentation</vt:lpstr>
      <vt:lpstr>Style guide</vt:lpstr>
      <vt:lpstr>Color Scheme</vt:lpstr>
      <vt:lpstr>Font Choices</vt:lpstr>
      <vt:lpstr>Printed Materials</vt:lpstr>
      <vt:lpstr>Black and White Printing</vt:lpstr>
      <vt:lpstr>Black and White Printing</vt:lpstr>
      <vt:lpstr>Color Printing</vt:lpstr>
      <vt:lpstr>Printing Examples - Advertising</vt:lpstr>
      <vt:lpstr>Printing Examples - Sponsors</vt:lpstr>
      <vt:lpstr>Printing Examples - Organizational</vt:lpstr>
      <vt:lpstr>Printing Examples - Banners</vt:lpstr>
      <vt:lpstr>Printing Examples - Banners</vt:lpstr>
      <vt:lpstr>TV Broadcast Considerations</vt:lpstr>
      <vt:lpstr>Television Bug</vt:lpstr>
      <vt:lpstr>Television Legal ID</vt:lpstr>
      <vt:lpstr>Television Station ID Style</vt:lpstr>
      <vt:lpstr>Television Promotion</vt:lpstr>
      <vt:lpstr>Television Promotion</vt:lpstr>
      <vt:lpstr>Television Phone Graphics</vt:lpstr>
      <vt:lpstr>Television Promos for Events</vt:lpstr>
      <vt:lpstr>Radio Broadcast Considerations</vt:lpstr>
      <vt:lpstr>Radio Style Guide</vt:lpstr>
      <vt:lpstr>Radio Style Guide</vt:lpstr>
      <vt:lpstr>Radio Style Guide</vt:lpstr>
      <vt:lpstr>DOs and DON’Ts </vt:lpstr>
      <vt:lpstr>Logo Transparency</vt:lpstr>
      <vt:lpstr>Logo Rotation </vt:lpstr>
      <vt:lpstr>Widescreen Advantages</vt:lpstr>
      <vt:lpstr>Style guide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2010-04-19T20:53:40Z</dcterms:created>
  <dcterms:modified xsi:type="dcterms:W3CDTF">2018-06-25T02:29:37Z</dcterms:modified>
</cp:coreProperties>
</file>